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5"/>
    <p:restoredTop sz="94682"/>
  </p:normalViewPr>
  <p:slideViewPr>
    <p:cSldViewPr snapToGrid="0" snapToObjects="1">
      <p:cViewPr varScale="1">
        <p:scale>
          <a:sx n="84" d="100"/>
          <a:sy n="84" d="100"/>
        </p:scale>
        <p:origin x="19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9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5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4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54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70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76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8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87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06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34502D50-885B-C1FF-411E-CD632A617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CF1FFC3-D020-43C3-8B93-EF6BEFC46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912620" y="1929384"/>
            <a:ext cx="8366760" cy="299923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5BF34-0190-3C4C-890F-F83025496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6010" y="2242539"/>
            <a:ext cx="7459980" cy="1425924"/>
          </a:xfrm>
        </p:spPr>
        <p:txBody>
          <a:bodyPr>
            <a:normAutofit/>
          </a:bodyPr>
          <a:lstStyle/>
          <a:p>
            <a:r>
              <a:rPr lang="en-US" sz="5400" dirty="0"/>
              <a:t>Managing the ”Big 3”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0A176-D212-F845-BE1C-256058BB7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7880" y="3783864"/>
            <a:ext cx="6608565" cy="102761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Kenny Chandler</a:t>
            </a:r>
            <a:br>
              <a:rPr lang="en-US" dirty="0"/>
            </a:br>
            <a:r>
              <a:rPr lang="en-US" dirty="0" err="1"/>
              <a:t>kc@colossal-company.com</a:t>
            </a:r>
            <a:br>
              <a:rPr lang="en-US" dirty="0"/>
            </a:br>
            <a:r>
              <a:rPr lang="en-US" dirty="0" err="1"/>
              <a:t>www.colossal-company.com</a:t>
            </a:r>
            <a:br>
              <a:rPr lang="en-US" dirty="0"/>
            </a:br>
            <a:r>
              <a:rPr lang="en-US" dirty="0"/>
              <a:t>469-688-9824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FC4A39-71B0-433B-AB94-CBFFA0DF9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2605" y="3792064"/>
            <a:ext cx="2586790" cy="0"/>
          </a:xfrm>
          <a:prstGeom prst="line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2757693-D99A-904B-908E-377D5E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01" t="35754" r="37254" b="40485"/>
          <a:stretch/>
        </p:blipFill>
        <p:spPr>
          <a:xfrm>
            <a:off x="8696445" y="3023832"/>
            <a:ext cx="1582935" cy="191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8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34502D50-885B-C1FF-411E-CD632A617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EA44710-F4F2-7142-ACE7-26D16C8C4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6" y="334537"/>
            <a:ext cx="11648245" cy="63601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/>
              <a:t>Experience</a:t>
            </a:r>
          </a:p>
          <a:p>
            <a:pPr algn="l"/>
            <a:r>
              <a:rPr lang="en-US" sz="1900" dirty="0"/>
              <a:t>40 years of CPG experience from concept, financial viability, design, production, and building the brand from local to national, to funding and divesture.</a:t>
            </a:r>
          </a:p>
          <a:p>
            <a:pPr algn="l"/>
            <a:r>
              <a:rPr lang="en-US" b="1" u="sng" dirty="0"/>
              <a:t>Categories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Coffee and related companies (private label advantages)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Gelato (four US and one Italian): </a:t>
            </a:r>
            <a:r>
              <a:rPr lang="en-US" sz="1900" dirty="0" err="1"/>
              <a:t>Talenti</a:t>
            </a:r>
            <a:r>
              <a:rPr lang="en-US" sz="1900" dirty="0"/>
              <a:t>, Ciao Bella, </a:t>
            </a:r>
            <a:r>
              <a:rPr lang="en-US" sz="1900" dirty="0" err="1"/>
              <a:t>Capogiro</a:t>
            </a:r>
            <a:r>
              <a:rPr lang="en-US" sz="1900" dirty="0"/>
              <a:t>, </a:t>
            </a:r>
            <a:r>
              <a:rPr lang="en-US" sz="1900" dirty="0" err="1"/>
              <a:t>Paciugo</a:t>
            </a:r>
            <a:r>
              <a:rPr lang="en-US" sz="1900" dirty="0"/>
              <a:t>, </a:t>
            </a:r>
            <a:r>
              <a:rPr lang="en-US" sz="1900" dirty="0" err="1"/>
              <a:t>Bondolce</a:t>
            </a:r>
            <a:endParaRPr lang="en-US" sz="1900" dirty="0"/>
          </a:p>
          <a:p>
            <a:pPr algn="l"/>
            <a:r>
              <a:rPr lang="en-US" b="1" u="sng" dirty="0"/>
              <a:t>Planning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Start to stop: Conceptualization, Legal Structure, Development, Production, Marketing, Sales, Distribution, Finance, Controls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Decisions to invest or not: Japanese example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Advantages of organic growth vs raising capital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Be on every shelf within a distributors reach before expanding geographically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/>
              <a:t>Rolling 3+9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258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34502D50-885B-C1FF-411E-CD632A617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2EF987-0E3E-5F4D-B02D-EC7BC5F28D3B}"/>
              </a:ext>
            </a:extLst>
          </p:cNvPr>
          <p:cNvSpPr txBox="1">
            <a:spLocks/>
          </p:cNvSpPr>
          <p:nvPr/>
        </p:nvSpPr>
        <p:spPr>
          <a:xfrm>
            <a:off x="274320" y="960120"/>
            <a:ext cx="11628120" cy="5760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Grocery</a:t>
            </a:r>
          </a:p>
          <a:p>
            <a:pPr lvl="1" algn="l"/>
            <a:r>
              <a:rPr lang="en-US" dirty="0"/>
              <a:t>Conventional: Local (Mom &amp; Pop); Regional (HEB, Brookshires, Publix-FL , Wegmans-NE, Market of Choice-OR, Bristol Farms-LA, </a:t>
            </a:r>
            <a:r>
              <a:rPr lang="en-US" dirty="0" err="1"/>
              <a:t>Gelsons</a:t>
            </a:r>
            <a:r>
              <a:rPr lang="en-US" dirty="0"/>
              <a:t>-LA; National (Kroger, </a:t>
            </a:r>
            <a:r>
              <a:rPr lang="en-US" dirty="0" err="1"/>
              <a:t>Alberstons</a:t>
            </a:r>
            <a:r>
              <a:rPr lang="en-US" dirty="0"/>
              <a:t> banners, Target)</a:t>
            </a:r>
          </a:p>
          <a:p>
            <a:pPr lvl="1" algn="l"/>
            <a:r>
              <a:rPr lang="en-US" dirty="0"/>
              <a:t>Natural/Specialty: WFM, Sprouts, Fresh Market, Central Market, Metropolitan Market-Seattle, etc.</a:t>
            </a:r>
          </a:p>
          <a:p>
            <a:r>
              <a:rPr lang="en-US" dirty="0"/>
              <a:t>Club</a:t>
            </a:r>
          </a:p>
          <a:p>
            <a:pPr lvl="1" algn="l"/>
            <a:r>
              <a:rPr lang="en-US" dirty="0"/>
              <a:t>Costco, </a:t>
            </a:r>
            <a:r>
              <a:rPr lang="en-US" dirty="0" err="1"/>
              <a:t>Sams</a:t>
            </a:r>
            <a:r>
              <a:rPr lang="en-US" dirty="0"/>
              <a:t> Club, BJ’s</a:t>
            </a:r>
          </a:p>
          <a:p>
            <a:r>
              <a:rPr lang="en-US" dirty="0"/>
              <a:t>Big Box</a:t>
            </a:r>
          </a:p>
          <a:p>
            <a:pPr lvl="1" algn="l"/>
            <a:r>
              <a:rPr lang="en-US" dirty="0"/>
              <a:t>Academy, Best Buy, Lifetime Fitness, 24-hour Fitness, etc.</a:t>
            </a:r>
          </a:p>
          <a:p>
            <a:r>
              <a:rPr lang="en-US" dirty="0"/>
              <a:t>Food Service</a:t>
            </a:r>
          </a:p>
          <a:p>
            <a:pPr lvl="1" algn="l"/>
            <a:r>
              <a:rPr lang="en-US" dirty="0"/>
              <a:t>Restaurants, Aramark, Compass, Corporate Commissaries</a:t>
            </a:r>
          </a:p>
          <a:p>
            <a:r>
              <a:rPr lang="en-US" dirty="0"/>
              <a:t>Gift Sales</a:t>
            </a:r>
          </a:p>
          <a:p>
            <a:r>
              <a:rPr lang="en-US" dirty="0"/>
              <a:t>Online</a:t>
            </a:r>
          </a:p>
          <a:p>
            <a:r>
              <a:rPr lang="en-US" dirty="0"/>
              <a:t>Budgets</a:t>
            </a:r>
          </a:p>
          <a:p>
            <a:pPr lvl="1" algn="l"/>
            <a:r>
              <a:rPr lang="en-US" dirty="0"/>
              <a:t>Salespeople</a:t>
            </a:r>
          </a:p>
          <a:p>
            <a:pPr lvl="1" algn="l"/>
            <a:r>
              <a:rPr lang="en-US" dirty="0"/>
              <a:t>Brokers</a:t>
            </a:r>
          </a:p>
          <a:p>
            <a:pPr lvl="1" algn="l"/>
            <a:r>
              <a:rPr lang="en-US" dirty="0"/>
              <a:t>Travel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9F0AB0-497B-1741-A152-BFED1230A8A3}"/>
              </a:ext>
            </a:extLst>
          </p:cNvPr>
          <p:cNvSpPr txBox="1">
            <a:spLocks/>
          </p:cNvSpPr>
          <p:nvPr/>
        </p:nvSpPr>
        <p:spPr>
          <a:xfrm>
            <a:off x="830580" y="167640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b="1" dirty="0"/>
              <a:t>Sales Channels</a:t>
            </a:r>
          </a:p>
        </p:txBody>
      </p:sp>
    </p:spTree>
    <p:extLst>
      <p:ext uri="{BB962C8B-B14F-4D97-AF65-F5344CB8AC3E}">
        <p14:creationId xmlns:p14="http://schemas.microsoft.com/office/powerpoint/2010/main" val="158267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34502D50-885B-C1FF-411E-CD632A617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ACFC135-F1A9-9748-BF65-20F40B577A5C}"/>
              </a:ext>
            </a:extLst>
          </p:cNvPr>
          <p:cNvSpPr txBox="1">
            <a:spLocks/>
          </p:cNvSpPr>
          <p:nvPr/>
        </p:nvSpPr>
        <p:spPr>
          <a:xfrm>
            <a:off x="830580" y="167640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dirty="0"/>
              <a:t>Distribution</a:t>
            </a:r>
            <a:endParaRPr lang="en-US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E94AC1-0F3B-6347-BD36-52F9EA600129}"/>
              </a:ext>
            </a:extLst>
          </p:cNvPr>
          <p:cNvSpPr txBox="1">
            <a:spLocks/>
          </p:cNvSpPr>
          <p:nvPr/>
        </p:nvSpPr>
        <p:spPr>
          <a:xfrm>
            <a:off x="624840" y="914400"/>
            <a:ext cx="4632960" cy="57759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b="1" dirty="0"/>
              <a:t>Fulfillment Centers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Storage Fees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Picking Fees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Location (to reduce freight)</a:t>
            </a:r>
          </a:p>
          <a:p>
            <a:pPr lvl="1" algn="l"/>
            <a:r>
              <a:rPr lang="en-US" b="1" dirty="0"/>
              <a:t>Finished Good Storage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In &amp; Out fees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Monthly Storage Fees</a:t>
            </a:r>
          </a:p>
          <a:p>
            <a:pPr lvl="1" algn="l"/>
            <a:r>
              <a:rPr lang="en-US" b="1" dirty="0"/>
              <a:t>Freight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To Distributors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One-pallet vs Truckload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A76856-70C7-A440-8B34-F3FE0617376E}"/>
              </a:ext>
            </a:extLst>
          </p:cNvPr>
          <p:cNvSpPr txBox="1">
            <a:spLocks/>
          </p:cNvSpPr>
          <p:nvPr/>
        </p:nvSpPr>
        <p:spPr>
          <a:xfrm>
            <a:off x="6728460" y="914400"/>
            <a:ext cx="4632960" cy="577596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b="1" dirty="0"/>
              <a:t>Distributors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UNFI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 err="1"/>
              <a:t>KeHE</a:t>
            </a:r>
            <a:endParaRPr lang="en-US" dirty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McLane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Grocers Supply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US Foods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Ben E. Keith</a:t>
            </a:r>
          </a:p>
          <a:p>
            <a:pPr lvl="1" algn="l"/>
            <a:r>
              <a:rPr lang="en-US" b="1" dirty="0"/>
              <a:t>Pricing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Figure freight into price to distributor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Receiving payment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Deductions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Book price vs price to retailer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Promotions a charged at full distributor book price</a:t>
            </a:r>
          </a:p>
        </p:txBody>
      </p:sp>
    </p:spTree>
    <p:extLst>
      <p:ext uri="{BB962C8B-B14F-4D97-AF65-F5344CB8AC3E}">
        <p14:creationId xmlns:p14="http://schemas.microsoft.com/office/powerpoint/2010/main" val="427690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34502D50-885B-C1FF-411E-CD632A617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ACFC135-F1A9-9748-BF65-20F40B577A5C}"/>
              </a:ext>
            </a:extLst>
          </p:cNvPr>
          <p:cNvSpPr txBox="1">
            <a:spLocks/>
          </p:cNvSpPr>
          <p:nvPr/>
        </p:nvSpPr>
        <p:spPr>
          <a:xfrm>
            <a:off x="830580" y="167640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00" baseline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dirty="0"/>
              <a:t>Your Own Departments</a:t>
            </a:r>
            <a:endParaRPr lang="en-US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E94AC1-0F3B-6347-BD36-52F9EA600129}"/>
              </a:ext>
            </a:extLst>
          </p:cNvPr>
          <p:cNvSpPr txBox="1">
            <a:spLocks/>
          </p:cNvSpPr>
          <p:nvPr/>
        </p:nvSpPr>
        <p:spPr>
          <a:xfrm>
            <a:off x="624840" y="914400"/>
            <a:ext cx="1073658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l">
              <a:buNone/>
            </a:pPr>
            <a:r>
              <a:rPr lang="en-US" b="1" i="1" dirty="0"/>
              <a:t>Importance of the relationship between the four primary departments in every company and the advantage of planning on a quarterly basis, using a Rolling 3+9, to keep all departments in sync to accomplish the same goals.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F68F8F-54C6-F348-8A24-F5718E7B4DF4}"/>
              </a:ext>
            </a:extLst>
          </p:cNvPr>
          <p:cNvSpPr txBox="1">
            <a:spLocks/>
          </p:cNvSpPr>
          <p:nvPr/>
        </p:nvSpPr>
        <p:spPr>
          <a:xfrm>
            <a:off x="243840" y="2468880"/>
            <a:ext cx="5364480" cy="4221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b="1" dirty="0"/>
              <a:t>Sales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Everything in planning begins with sales. What are the goals for the next twelve months (3+9) with focus on the next three (the 3)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Seasonality is very important as not all sales for many brands are static month-to-month.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Changes in the last quarter will affect all departments in the coming three.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Always use a delta when comparing the P&amp;L to the last quarter.</a:t>
            </a:r>
          </a:p>
          <a:p>
            <a:pPr lvl="1" algn="l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E94523A-9B19-7049-8AE3-37879391DB61}"/>
              </a:ext>
            </a:extLst>
          </p:cNvPr>
          <p:cNvSpPr txBox="1">
            <a:spLocks/>
          </p:cNvSpPr>
          <p:nvPr/>
        </p:nvSpPr>
        <p:spPr>
          <a:xfrm>
            <a:off x="5852140" y="2492678"/>
            <a:ext cx="6096020" cy="4221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400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b="1" dirty="0"/>
              <a:t>Marketing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Establish a budget (15-25%) of price to distributor.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Adjust spend quarterly according to Sales input (up or down)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Time for planning promotions, demos, adds, POP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Be sure to accrue until deduction is taken</a:t>
            </a:r>
          </a:p>
          <a:p>
            <a:pPr lvl="1" algn="l"/>
            <a:r>
              <a:rPr lang="en-US" b="1" dirty="0"/>
              <a:t>Production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Allows for advance planning, thus saving on raw materials and labor</a:t>
            </a:r>
          </a:p>
          <a:p>
            <a:pPr lvl="1" algn="l"/>
            <a:r>
              <a:rPr lang="en-US" b="1" dirty="0"/>
              <a:t>Finance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No surprises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No panic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Better controls via P&amp;L</a:t>
            </a:r>
          </a:p>
        </p:txBody>
      </p:sp>
    </p:spTree>
    <p:extLst>
      <p:ext uri="{BB962C8B-B14F-4D97-AF65-F5344CB8AC3E}">
        <p14:creationId xmlns:p14="http://schemas.microsoft.com/office/powerpoint/2010/main" val="2318853340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475</Words>
  <Application>Microsoft Macintosh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Batang</vt:lpstr>
      <vt:lpstr>Arial</vt:lpstr>
      <vt:lpstr>Avenir Next LT Pro Light</vt:lpstr>
      <vt:lpstr>AlignmentVTI</vt:lpstr>
      <vt:lpstr>Managing the ”Big 3”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”Big 3” </dc:title>
  <dc:creator>Mason Ice</dc:creator>
  <cp:lastModifiedBy>Mason Ice</cp:lastModifiedBy>
  <cp:revision>1</cp:revision>
  <dcterms:created xsi:type="dcterms:W3CDTF">2022-10-13T16:09:11Z</dcterms:created>
  <dcterms:modified xsi:type="dcterms:W3CDTF">2022-10-13T16:20:47Z</dcterms:modified>
</cp:coreProperties>
</file>